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57" r:id="rId3"/>
    <p:sldId id="258" r:id="rId4"/>
    <p:sldId id="260" r:id="rId5"/>
    <p:sldId id="272" r:id="rId6"/>
    <p:sldId id="273" r:id="rId7"/>
    <p:sldId id="261" r:id="rId8"/>
    <p:sldId id="274" r:id="rId9"/>
    <p:sldId id="275" r:id="rId10"/>
    <p:sldId id="276" r:id="rId11"/>
    <p:sldId id="277" r:id="rId12"/>
    <p:sldId id="278" r:id="rId13"/>
    <p:sldId id="279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305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300" r:id="rId33"/>
    <p:sldId id="299" r:id="rId34"/>
    <p:sldId id="301" r:id="rId35"/>
    <p:sldId id="302" r:id="rId36"/>
    <p:sldId id="303" r:id="rId37"/>
    <p:sldId id="304" r:id="rId38"/>
    <p:sldId id="289" r:id="rId39"/>
    <p:sldId id="306" r:id="rId40"/>
    <p:sldId id="307" r:id="rId41"/>
    <p:sldId id="271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44" autoAdjust="0"/>
  </p:normalViewPr>
  <p:slideViewPr>
    <p:cSldViewPr snapToGrid="0">
      <p:cViewPr>
        <p:scale>
          <a:sx n="100" d="100"/>
          <a:sy n="100" d="100"/>
        </p:scale>
        <p:origin x="262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F618B-DE04-43F6-8D5F-8D096CF9A50B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49F97-0C7F-4F44-8CC3-A3FBF7570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3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2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98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96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46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55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08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449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80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4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13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102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38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578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05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19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1613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88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91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7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49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54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47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35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C49F97-0C7F-4F44-8CC3-A3FBF7570E3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8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7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11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5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4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3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4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90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8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71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72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63D08-3DBB-4662-85C4-B243A6C1D83E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9370-F5FD-47CA-B827-8066C233A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0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hyperlink" Target="https://mycpa.cpa.state.tx.us/commboo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hyperlink" Target="https://mycpa.cpa.state.tx.us/tpasscmblsearch/tpasscmblsearch.d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B87342-289C-42FF-888C-D937A385BE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0" r="-1" b="9150"/>
          <a:stretch/>
        </p:blipFill>
        <p:spPr>
          <a:xfrm>
            <a:off x="20" y="10"/>
            <a:ext cx="12191981" cy="685799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542D9C-CAE7-405D-B6C1-9BA0A4662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553" y="3091928"/>
            <a:ext cx="8215664" cy="2387600"/>
          </a:xfrm>
        </p:spPr>
        <p:txBody>
          <a:bodyPr>
            <a:normAutofit/>
          </a:bodyPr>
          <a:lstStyle/>
          <a:p>
            <a:pPr algn="l"/>
            <a:r>
              <a:rPr lang="en-US" sz="6600" b="1" dirty="0"/>
              <a:t>Historically Underutilize Business (HUB)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66C928-A4CC-4E57-B60B-FF7A2705E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553" y="5624945"/>
            <a:ext cx="9078562" cy="592975"/>
          </a:xfrm>
        </p:spPr>
        <p:txBody>
          <a:bodyPr anchor="ctr">
            <a:normAutofit/>
          </a:bodyPr>
          <a:lstStyle/>
          <a:p>
            <a:pPr algn="l"/>
            <a:r>
              <a:rPr lang="en-US" dirty="0"/>
              <a:t>HUB Subcontracting Plan (HSP) Overview and Training</a:t>
            </a:r>
          </a:p>
        </p:txBody>
      </p:sp>
    </p:spTree>
    <p:extLst>
      <p:ext uri="{BB962C8B-B14F-4D97-AF65-F5344CB8AC3E}">
        <p14:creationId xmlns:p14="http://schemas.microsoft.com/office/powerpoint/2010/main" val="2212495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146" y="210733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011E31-0105-4190-A177-7CE8832A7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842" y="2011680"/>
            <a:ext cx="3883489" cy="4761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A50B0A-DEF0-4DC4-9079-F41662968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365" y="3091688"/>
            <a:ext cx="5584420" cy="33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5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201542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28AF2-CA30-4AE7-9501-6B33FB914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34" y="2164494"/>
            <a:ext cx="3816427" cy="26276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436A99-C49C-44DD-A140-20994D80A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933" y="2727790"/>
            <a:ext cx="6396921" cy="3145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5474A2-8E55-44B0-B0F4-27CC52635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34" y="5845706"/>
            <a:ext cx="3133616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7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A9EB88-7843-4F90-B6C6-CB410BAA6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531" y="2164494"/>
            <a:ext cx="987638" cy="493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B2D968-E7E2-4DCA-8896-568E3C4DE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0" y="1207665"/>
            <a:ext cx="5005250" cy="56027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6C2325-C1A9-43E3-8E00-EE1C19E85E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28" y="3865278"/>
            <a:ext cx="3779848" cy="1554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D40BB2-7391-482B-8D65-E25BF01B2E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84" y="5769783"/>
            <a:ext cx="376155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3953BF-F76D-4352-86B6-0193B39E9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187" y="1872096"/>
            <a:ext cx="4304149" cy="39078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E7D89B-3F99-4351-A956-1A58925F44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696" y="1352620"/>
            <a:ext cx="4188315" cy="5560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B3F9D6-EDEC-4566-9EA4-3EE54A15C6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0145" y="2349914"/>
            <a:ext cx="1396105" cy="2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Types of Methods to Achieving HUB Compliance</a:t>
            </a: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2028825" y="3191907"/>
            <a:ext cx="72448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Method 2: Meet the Goal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55CFDB-C678-4324-97D7-A9FDCD55784A}"/>
              </a:ext>
            </a:extLst>
          </p:cNvPr>
          <p:cNvSpPr txBox="1"/>
          <p:nvPr/>
        </p:nvSpPr>
        <p:spPr>
          <a:xfrm>
            <a:off x="1963337" y="6261398"/>
            <a:ext cx="94925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HUB Goal is listed in the solicitation </a:t>
            </a:r>
          </a:p>
        </p:txBody>
      </p:sp>
    </p:spTree>
    <p:extLst>
      <p:ext uri="{BB962C8B-B14F-4D97-AF65-F5344CB8AC3E}">
        <p14:creationId xmlns:p14="http://schemas.microsoft.com/office/powerpoint/2010/main" val="46863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881D94-93E8-4199-9334-05901DB7B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" y="1259617"/>
            <a:ext cx="10938847" cy="557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9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A6CA7-27D4-4AAA-9C1D-3E9D24111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521" y="1234230"/>
            <a:ext cx="4865030" cy="55234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7BF77B-DE68-46F5-8E68-4164A6149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25" y="2046977"/>
            <a:ext cx="987638" cy="4938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37D7DB-207C-4E91-B859-323BCF0950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331" y="5591744"/>
            <a:ext cx="4060288" cy="1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88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4C1EA0-CF8A-4A27-9F4E-4300AF954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730" y="3030907"/>
            <a:ext cx="5639289" cy="3164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E2925A-434C-4E40-9A23-8478129D6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006" y="6165262"/>
            <a:ext cx="3212870" cy="6332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7E4D54-7089-418A-A421-ABDD42F79C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5740" y="5367978"/>
            <a:ext cx="987638" cy="10364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8EFD55-F64A-4359-9881-734F820B49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483" y="1963530"/>
            <a:ext cx="3657917" cy="448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2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D9CED-0282-4A12-AD43-69B800660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09" y="2427682"/>
            <a:ext cx="3737172" cy="33287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BAB85F-FCE2-4FF9-9BDC-3A838DA96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821" y="3839364"/>
            <a:ext cx="4993057" cy="1999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C41025-458F-471D-889F-64EB41500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3865" y="4211917"/>
            <a:ext cx="823031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3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283750-23A7-4300-AC91-DF6A0FC15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294" y="1008427"/>
            <a:ext cx="5005250" cy="56027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388884-C89B-4BDB-94CA-B88525948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25" y="2046731"/>
            <a:ext cx="987638" cy="499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4954EE-60AF-446B-A10F-B1DD15571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025" y="3606242"/>
            <a:ext cx="3779848" cy="1554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7EEAD2-EE24-4D8C-A405-C12A4F98DD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601" y="5515220"/>
            <a:ext cx="376155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1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000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Agenda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626850" y="1960068"/>
            <a:ext cx="10716768" cy="495667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HSP Overview</a:t>
            </a:r>
          </a:p>
          <a:p>
            <a:pPr marL="628650" lvl="1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HSP Quick Checklist</a:t>
            </a:r>
          </a:p>
          <a:p>
            <a:pPr marL="628650" lvl="1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Types of Methods to Achieving HUB Compliance</a:t>
            </a:r>
          </a:p>
          <a:p>
            <a:pPr marL="1714500" lvl="3" indent="-3429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Method 1: All HUBs</a:t>
            </a:r>
          </a:p>
          <a:p>
            <a:pPr marL="1714500" lvl="3" indent="-3429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Method 2: Meet the Goal</a:t>
            </a:r>
          </a:p>
          <a:p>
            <a:pPr marL="1714500" lvl="3" indent="-3429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Method 3: Good Faith Effort</a:t>
            </a:r>
          </a:p>
          <a:p>
            <a:pPr marL="1714500" lvl="3" indent="-3429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Method 4: Self-Performing</a:t>
            </a:r>
          </a:p>
          <a:p>
            <a:pPr marL="800100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CPA’s Commodity Book</a:t>
            </a:r>
          </a:p>
          <a:p>
            <a:pPr marL="800100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CMBL Searching</a:t>
            </a:r>
          </a:p>
          <a:p>
            <a:pPr marL="800100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Post-Award &amp; Progress Assessment Report (PARs)</a:t>
            </a:r>
          </a:p>
          <a:p>
            <a:pPr lvl="3">
              <a:lnSpc>
                <a:spcPct val="120000"/>
              </a:lnSpc>
              <a:spcAft>
                <a:spcPts val="600"/>
              </a:spcAft>
            </a:pP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00" b="0" i="0" u="none" strike="noStrike" baseline="0" dirty="0">
                <a:solidFill>
                  <a:srgbClr val="FFC000"/>
                </a:solidFill>
                <a:latin typeface="Verdana" panose="020B0604030504040204" pitchFamily="34" charset="0"/>
              </a:rPr>
              <a:t>Method I: All HUBs </a:t>
            </a:r>
          </a:p>
          <a:p>
            <a:pPr lvl="2">
              <a:spcBef>
                <a:spcPts val="1000"/>
              </a:spcBef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24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9249A8-4F2C-4B2E-B392-2D07CED08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2155560"/>
            <a:ext cx="4304149" cy="4426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DE0A8A-D05C-45D6-A1D3-10340F886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2983" y="3281050"/>
            <a:ext cx="4743099" cy="281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B2BA5-B2D1-4DCE-BBC8-5488382F3B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3664" y="4172823"/>
            <a:ext cx="877900" cy="1707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6F73EA-D41B-410A-9E46-F4C56C89B4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836" y="5036046"/>
            <a:ext cx="664522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4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2: Meet the Goal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9249A8-4F2C-4B2E-B392-2D07CED08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2155560"/>
            <a:ext cx="4304149" cy="4426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DE0A8A-D05C-45D6-A1D3-10340F886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2983" y="3281050"/>
            <a:ext cx="4743099" cy="281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B2BA5-B2D1-4DCE-BBC8-5488382F3B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3664" y="4172823"/>
            <a:ext cx="877900" cy="1707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6F73EA-D41B-410A-9E46-F4C56C89B4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836" y="5036046"/>
            <a:ext cx="664522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2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Types of Methods to Achieving HUB Compliance</a:t>
            </a: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2028824" y="3191907"/>
            <a:ext cx="90430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Method 3: Good Faith Effort</a:t>
            </a:r>
          </a:p>
        </p:txBody>
      </p:sp>
    </p:spTree>
    <p:extLst>
      <p:ext uri="{BB962C8B-B14F-4D97-AF65-F5344CB8AC3E}">
        <p14:creationId xmlns:p14="http://schemas.microsoft.com/office/powerpoint/2010/main" val="31676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012FC5-5411-4EB4-8EC5-4B3534964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89" y="1524305"/>
            <a:ext cx="11009471" cy="513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4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86D84-7CC3-4C5C-AB8F-463DE6B86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25" y="2118156"/>
            <a:ext cx="987638" cy="493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F476D7-9E1B-4126-954A-27DA9CE7E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393" y="5567802"/>
            <a:ext cx="3081528" cy="1194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ECD499-8070-4D73-89AD-7B11F01F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605" y="1234230"/>
            <a:ext cx="4865030" cy="552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2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C26A20-8A50-4F3E-93EA-EE30908D8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04" y="1926750"/>
            <a:ext cx="3657917" cy="44870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B048A9-2A84-4084-8005-F94F9C054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307" y="3013357"/>
            <a:ext cx="5645385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ABFF94-F352-47B5-8B30-78886B0DB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2290399"/>
            <a:ext cx="3737172" cy="33287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E88C32-0D40-41C9-BCC7-C0C427D2E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381" y="3565480"/>
            <a:ext cx="4993057" cy="1999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5C43F6-C40C-471C-9B97-922A5AA1AB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4291" y="3954751"/>
            <a:ext cx="823031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6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F2F72D-2306-4354-BC17-F5FC7E054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61" y="2111030"/>
            <a:ext cx="987638" cy="4938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158ABA-0DBF-4EE0-8BEF-AAFA98906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0843" y="562552"/>
            <a:ext cx="5005250" cy="56027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5D371E-413B-4B3A-BB9A-AE9DE991B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" y="3160980"/>
            <a:ext cx="3487331" cy="1554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0E5477-D522-406F-9DF8-76C017F518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28" y="5200629"/>
            <a:ext cx="3425903" cy="65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B40D6-DAFE-4ED2-9C17-2E8A35047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80" y="1891485"/>
            <a:ext cx="3633974" cy="4669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2C4C6B-2FDB-4038-BBFD-2C9F54CE9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984" y="3016386"/>
            <a:ext cx="5182049" cy="25056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C80582-AC22-4482-B8A0-C0B6B844BF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5621" y="4715455"/>
            <a:ext cx="591363" cy="3962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466CAD-A397-47A6-9594-C6B5AD4FDF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8999" y="4022717"/>
            <a:ext cx="377985" cy="22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941A9B-6C1D-4D50-960C-7A77DC9A9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1651938"/>
            <a:ext cx="3362584" cy="44394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C0AFE2-38D3-42CB-8996-5783017A7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418" y="3567371"/>
            <a:ext cx="5182049" cy="27129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3BB5BE-F26B-458E-B79C-715E5684E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935" y="4585708"/>
            <a:ext cx="426757" cy="1707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8BC1D3-BAFC-42F2-9624-F690974AFE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8308" y="5863147"/>
            <a:ext cx="695004" cy="1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b="1" kern="1200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HSP OVERVIEW </a:t>
            </a:r>
            <a:br>
              <a:rPr lang="en-US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/>
              <a:t>(TGC §2161 and 34 TAC §20.285)</a:t>
            </a:r>
            <a:endParaRPr lang="en-US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1115568" y="2419597"/>
            <a:ext cx="10168128" cy="2018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>
              <a:spcBef>
                <a:spcPts val="1000"/>
              </a:spcBef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0E3F41-7B0E-43D1-BF0E-7C07AB7230D6}"/>
              </a:ext>
            </a:extLst>
          </p:cNvPr>
          <p:cNvSpPr txBox="1"/>
          <p:nvPr/>
        </p:nvSpPr>
        <p:spPr>
          <a:xfrm>
            <a:off x="558209" y="2018806"/>
            <a:ext cx="10893597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Required on solicitation over $100k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HUB Subcontracting Goal is indicated in the solicitation form and  the assigned HUB subcontracting goal as per the 2009 Texas Disparity Study:</a:t>
            </a:r>
          </a:p>
          <a:p>
            <a:pPr lvl="3">
              <a:spcAft>
                <a:spcPts val="600"/>
              </a:spcAft>
            </a:pPr>
            <a:r>
              <a:rPr lang="en-US" sz="2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Procurement Category</a:t>
            </a:r>
          </a:p>
          <a:p>
            <a:pPr lvl="3">
              <a:spcAft>
                <a:spcPts val="600"/>
              </a:spcAft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11.2%: Heavy Construction</a:t>
            </a:r>
          </a:p>
          <a:p>
            <a:pPr lvl="3">
              <a:spcAft>
                <a:spcPts val="600"/>
              </a:spcAft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21.1%: Building Construction</a:t>
            </a:r>
          </a:p>
          <a:p>
            <a:pPr lvl="3">
              <a:spcAft>
                <a:spcPts val="600"/>
              </a:spcAft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2.9%: Special Trade Construction 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spcAft>
                <a:spcPts val="600"/>
              </a:spcAft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23.7%: Professional Services</a:t>
            </a:r>
          </a:p>
          <a:p>
            <a:pPr lvl="3">
              <a:spcAft>
                <a:spcPts val="600"/>
              </a:spcAft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26.0%: Other Services</a:t>
            </a:r>
          </a:p>
          <a:p>
            <a:pPr lvl="3">
              <a:spcAft>
                <a:spcPts val="600"/>
              </a:spcAft>
            </a:pPr>
            <a:r>
              <a:rPr lang="en-US" sz="25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21.1%: Commodities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903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85983C-76E7-4438-9543-D25B9F687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86" y="2512640"/>
            <a:ext cx="3281155" cy="3353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8D7CF3-2566-4AA5-B390-06292FA8E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486" y="4046006"/>
            <a:ext cx="5114987" cy="18899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47DF89-F6B6-43D1-862E-24A6797EDE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925" y="4046006"/>
            <a:ext cx="530398" cy="2865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3E6DEA-82F1-40BE-8114-FAE1B806BF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5" y="5169646"/>
            <a:ext cx="621846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1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3: Good Faith Effort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5FE8E-3F09-40F7-9FC6-5CEBF07B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42" y="1958118"/>
            <a:ext cx="3239538" cy="4394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A9CBE0-4D4D-494E-807B-A22DC1FDA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047" y="1456034"/>
            <a:ext cx="4165480" cy="5640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28DCAB-6375-4DBC-B290-20F799E1AF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1499" y="2237406"/>
            <a:ext cx="1121761" cy="13046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BD7CE8-E699-4D48-B256-6A83E3697C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8838" y="3573431"/>
            <a:ext cx="1621677" cy="8108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A1F857-9835-4F09-B86C-7953DA106A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8815" y="5622468"/>
            <a:ext cx="646232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Types of Methods to Achieving HUB Compliance</a:t>
            </a: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2385060" y="3191907"/>
            <a:ext cx="86867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Method 4: Self-Performing</a:t>
            </a:r>
          </a:p>
        </p:txBody>
      </p:sp>
    </p:spTree>
    <p:extLst>
      <p:ext uri="{BB962C8B-B14F-4D97-AF65-F5344CB8AC3E}">
        <p14:creationId xmlns:p14="http://schemas.microsoft.com/office/powerpoint/2010/main" val="157515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4: Self-Performing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A6527F-AF83-4401-A990-9C4227CAF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3" y="2259723"/>
            <a:ext cx="10168127" cy="41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4: Self-Performing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A6527F-AF83-4401-A990-9C4227CAF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3" y="2259723"/>
            <a:ext cx="10168127" cy="41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0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4: Self-Performing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86D84-7CC3-4C5C-AB8F-463DE6B86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25" y="2118156"/>
            <a:ext cx="987638" cy="493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F476D7-9E1B-4126-954A-27DA9CE7E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393" y="5567802"/>
            <a:ext cx="3081528" cy="1194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ECD499-8070-4D73-89AD-7B11F01F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605" y="1234230"/>
            <a:ext cx="4865030" cy="552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9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4: Self-Performing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768A7D-DC9F-4355-8AB8-FFBDAC3F7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2221992"/>
            <a:ext cx="3895682" cy="41212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45C42B-4443-40E3-B63B-451A2B610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506" y="3263242"/>
            <a:ext cx="5675868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6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5465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4: Self-Performing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926750"/>
            <a:ext cx="10168128" cy="423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425D4E-3879-47BF-9438-62B557D20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57" y="1926750"/>
            <a:ext cx="3415899" cy="4622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4BB638-BE8B-4657-9679-574EF6F08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100" y="1450200"/>
            <a:ext cx="4032450" cy="53016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FDB4-45CB-49FF-BDA2-32CE9EC6E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2243" y="3075628"/>
            <a:ext cx="609653" cy="170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DAFAC6-ECDA-4BAD-B8DB-454AA6E309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5248" y="5460472"/>
            <a:ext cx="621846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4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lvl="1">
              <a:lnSpc>
                <a:spcPct val="120000"/>
              </a:lnSpc>
              <a:spcAft>
                <a:spcPts val="600"/>
              </a:spcAft>
            </a:pPr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CPA’s Commodity Book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626850" y="1551489"/>
            <a:ext cx="104450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https://mycpa.cpa.state.tx.us/commbook/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010C7-CB7D-4DB7-B10A-CA1D86FF5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09" y="2107255"/>
            <a:ext cx="6115735" cy="2502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96D639-C40D-4E22-9FC9-E0B6F16BE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040" y="4839195"/>
            <a:ext cx="7178040" cy="199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81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lvl="1">
              <a:lnSpc>
                <a:spcPct val="120000"/>
              </a:lnSpc>
              <a:spcAft>
                <a:spcPts val="600"/>
              </a:spcAft>
            </a:pPr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CMBL Searching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919427" y="1286899"/>
            <a:ext cx="1044500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0" i="0" u="none" strike="noStrike" baseline="0" dirty="0">
                <a:solidFill>
                  <a:srgbClr val="00B3E2"/>
                </a:solidFill>
                <a:latin typeface="Verdana" panose="020B0604030504040204" pitchFamily="34" charset="0"/>
                <a:hlinkClick r:id="rId2"/>
              </a:rPr>
              <a:t>https://mycpa.cpa.state.tx.us/tpasscmblsearch/tpasscmblsearch.do</a:t>
            </a:r>
            <a:endParaRPr lang="en-US" sz="1800" b="0" i="0" u="none" strike="noStrike" baseline="0" dirty="0">
              <a:solidFill>
                <a:srgbClr val="00B3E2"/>
              </a:solidFill>
              <a:latin typeface="Verdana" panose="020B0604030504040204" pitchFamily="34" charset="0"/>
            </a:endParaRPr>
          </a:p>
          <a:p>
            <a:pPr algn="ctr"/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C13F44-DEF2-429B-ACFC-CD9741FF0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663" y="1997321"/>
            <a:ext cx="8884469" cy="416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1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latin typeface="Arial Black" panose="020B0A04020102020204" pitchFamily="34" charset="0"/>
                <a:cs typeface="Arial" panose="020B0604020202020204" pitchFamily="34" charset="0"/>
              </a:rPr>
              <a:t>HSP OVERVIEW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/>
              <a:t>(TGC §2161 and 34 TAC §20.285)</a:t>
            </a:r>
            <a:endParaRPr lang="en-US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809750"/>
            <a:ext cx="10168128" cy="4355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800" b="0" i="0" u="none" strike="noStrike" baseline="0" dirty="0">
              <a:latin typeface="Verdana" panose="020B0604030504040204" pitchFamily="34" charset="0"/>
            </a:endParaRPr>
          </a:p>
          <a:p>
            <a:pPr lvl="1">
              <a:spcBef>
                <a:spcPts val="1000"/>
              </a:spcBef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E9121C-3830-45F6-9963-B4DAD34B0F7B}"/>
              </a:ext>
            </a:extLst>
          </p:cNvPr>
          <p:cNvSpPr txBox="1"/>
          <p:nvPr/>
        </p:nvSpPr>
        <p:spPr>
          <a:xfrm>
            <a:off x="558209" y="2022616"/>
            <a:ext cx="11075582" cy="5232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HUB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 Historically Underutilized Business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 small business, by SBA standards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51%+ owned &amp; operated by a member of the following groups: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Asian Pacific American, Black American, Hispanic American, Native American, American Woman, and and/or 20%+ Service-Disabled Veterans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Reside and primary place of business must be in Texas.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Active in the business daily control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CMBL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4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CMBL (Centralized Master Bidders List)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sz="24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HUB Directory = TX Certified HUBs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HSP </a:t>
            </a: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= HUB Subcontracting Plan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GFE</a:t>
            </a: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= Good Faith Effort 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01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457200" lvl="1">
              <a:lnSpc>
                <a:spcPct val="120000"/>
              </a:lnSpc>
              <a:spcAft>
                <a:spcPts val="600"/>
              </a:spcAft>
            </a:pPr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PARs (Progress Assessment Reports)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4895FB-F537-42BD-849E-59471E0ABACE}"/>
              </a:ext>
            </a:extLst>
          </p:cNvPr>
          <p:cNvSpPr txBox="1"/>
          <p:nvPr/>
        </p:nvSpPr>
        <p:spPr>
          <a:xfrm>
            <a:off x="352530" y="2605177"/>
            <a:ext cx="96144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Required Monthly with All Pay Request.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Must be Signed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Must match the Invoice amount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List All Subcontractors payments (HUBs and Non-HUBs).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Required even if Self-Performing all the work.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8BE8FE-67DB-45F6-8169-A2856B845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481" y="1703935"/>
            <a:ext cx="4318591" cy="328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6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845" y="653795"/>
            <a:ext cx="10168128" cy="70408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000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Questions?</a:t>
            </a:r>
            <a:endParaRPr lang="en-US" kern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5EC811-0DA3-427C-B7C2-BE79F30BA1A9}"/>
              </a:ext>
            </a:extLst>
          </p:cNvPr>
          <p:cNvSpPr txBox="1"/>
          <p:nvPr/>
        </p:nvSpPr>
        <p:spPr>
          <a:xfrm>
            <a:off x="1131217" y="2654588"/>
            <a:ext cx="93419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Contact Us: </a:t>
            </a:r>
            <a:r>
              <a:rPr lang="en-US" sz="4000" u="sng" dirty="0">
                <a:solidFill>
                  <a:schemeClr val="accent2"/>
                </a:solidFill>
                <a:latin typeface="Arial Black" panose="020B0A04020102020204" pitchFamily="34" charset="0"/>
              </a:rPr>
              <a:t>HUB@tfc.state.tx.us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33DDAB-467F-469A-91F7-543830CC2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175" y="4145511"/>
            <a:ext cx="2164268" cy="10790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35A982-7372-413D-B7C9-A3C408188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707" y="4145511"/>
            <a:ext cx="2280102" cy="107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16020-DC4E-4EF9-8AB2-520A6CFFD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7743" y="4145511"/>
            <a:ext cx="1963082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2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latin typeface="Arial Black" panose="020B0A04020102020204" pitchFamily="34" charset="0"/>
                <a:cs typeface="Arial" panose="020B0604020202020204" pitchFamily="34" charset="0"/>
              </a:rPr>
              <a:t>HSP OVERVIEW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/>
              <a:t>(TGC §2161 and 34 TAC §20.285)</a:t>
            </a:r>
            <a:endParaRPr lang="en-US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1809750"/>
            <a:ext cx="10168128" cy="4355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800" b="0" i="0" u="none" strike="noStrike" baseline="0" dirty="0">
              <a:latin typeface="Verdana" panose="020B0604030504040204" pitchFamily="34" charset="0"/>
            </a:endParaRPr>
          </a:p>
          <a:p>
            <a:pPr lvl="1">
              <a:spcBef>
                <a:spcPts val="1000"/>
              </a:spcBef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E9121C-3830-45F6-9963-B4DAD34B0F7B}"/>
              </a:ext>
            </a:extLst>
          </p:cNvPr>
          <p:cNvSpPr txBox="1"/>
          <p:nvPr/>
        </p:nvSpPr>
        <p:spPr>
          <a:xfrm>
            <a:off x="603228" y="2297367"/>
            <a:ext cx="11075582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Subcontractor</a:t>
            </a: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= Government Code, §2251.001:</a:t>
            </a: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Contracts with a prime contractor towards </a:t>
            </a:r>
          </a:p>
          <a:p>
            <a:pPr lvl="4">
              <a:spcAft>
                <a:spcPts val="600"/>
              </a:spcAft>
            </a:pP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•completing work </a:t>
            </a:r>
          </a:p>
          <a:p>
            <a:pPr lvl="4">
              <a:spcAft>
                <a:spcPts val="600"/>
              </a:spcAft>
            </a:pP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•providing materials </a:t>
            </a:r>
          </a:p>
          <a:p>
            <a:pPr lvl="4">
              <a:spcAft>
                <a:spcPts val="600"/>
              </a:spcAft>
            </a:pPr>
            <a:r>
              <a:rPr lang="en-US" sz="2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•supplies, equipment and/or services for a governmental entity.</a:t>
            </a:r>
          </a:p>
          <a:p>
            <a:pPr lvl="4"/>
            <a:endParaRPr lang="en-US" sz="2400" b="0" i="0" u="none" strike="noStrike" baseline="0" dirty="0">
              <a:latin typeface="Verdana" panose="020B0604030504040204" pitchFamily="34" charset="0"/>
            </a:endParaRPr>
          </a:p>
          <a:p>
            <a:r>
              <a:rPr lang="en-US" sz="24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Includes Non-W2 employee, 1099, or even teaming partners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4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HSP Quick Checklist </a:t>
            </a:r>
            <a:endParaRPr lang="en-US" sz="40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517AF6-A82F-4C83-8C23-6904BDF50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3429" y="1128802"/>
            <a:ext cx="4426080" cy="556003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B1AD8B-E89F-4DCA-AAB9-67E068E35619}"/>
              </a:ext>
            </a:extLst>
          </p:cNvPr>
          <p:cNvSpPr txBox="1"/>
          <p:nvPr/>
        </p:nvSpPr>
        <p:spPr>
          <a:xfrm>
            <a:off x="432857" y="2553327"/>
            <a:ext cx="6096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This document was created by the  Texas Comptroller of Public Accounts as  a guide to complete the HSP.</a:t>
            </a:r>
          </a:p>
          <a:p>
            <a:endParaRPr lang="en-US" sz="2800" dirty="0"/>
          </a:p>
          <a:p>
            <a:r>
              <a:rPr lang="en-US" sz="2800" dirty="0"/>
              <a:t>There are </a:t>
            </a:r>
            <a:r>
              <a:rPr lang="en-US" sz="2800" b="1" dirty="0"/>
              <a:t>4 Methods </a:t>
            </a:r>
            <a:r>
              <a:rPr lang="en-US" sz="2800" dirty="0"/>
              <a:t>to Achieving HUB Compliance.</a:t>
            </a:r>
          </a:p>
        </p:txBody>
      </p:sp>
    </p:spTree>
    <p:extLst>
      <p:ext uri="{BB962C8B-B14F-4D97-AF65-F5344CB8AC3E}">
        <p14:creationId xmlns:p14="http://schemas.microsoft.com/office/powerpoint/2010/main" val="331485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682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Types of Methods to Achieving HUB Compliance</a:t>
            </a: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E9CCB3-0CE4-46B2-8C72-9B5528ED015B}"/>
              </a:ext>
            </a:extLst>
          </p:cNvPr>
          <p:cNvSpPr txBox="1"/>
          <p:nvPr/>
        </p:nvSpPr>
        <p:spPr>
          <a:xfrm>
            <a:off x="3177645" y="3191907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Method 1: All HUBs</a:t>
            </a:r>
          </a:p>
        </p:txBody>
      </p:sp>
    </p:spTree>
    <p:extLst>
      <p:ext uri="{BB962C8B-B14F-4D97-AF65-F5344CB8AC3E}">
        <p14:creationId xmlns:p14="http://schemas.microsoft.com/office/powerpoint/2010/main" val="25516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169164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44A199-FFA1-4403-8EA8-DA48837B2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46" y="1463040"/>
            <a:ext cx="11084772" cy="510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6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A840F1-B2F4-4BF2-9CDB-19F33B84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9" y="189176"/>
            <a:ext cx="10993926" cy="11795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  <a:cs typeface="Arial" panose="020B0604020202020204" pitchFamily="34" charset="0"/>
              </a:rPr>
              <a:t>Method 1: All HUBs</a:t>
            </a:r>
            <a:b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en-US" sz="3200" kern="1200" dirty="0">
              <a:solidFill>
                <a:schemeClr val="tx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B7CA914-96C8-4891-8336-2FA5F10374F3}"/>
              </a:ext>
            </a:extLst>
          </p:cNvPr>
          <p:cNvSpPr txBox="1">
            <a:spLocks/>
          </p:cNvSpPr>
          <p:nvPr/>
        </p:nvSpPr>
        <p:spPr>
          <a:xfrm>
            <a:off x="558209" y="2155778"/>
            <a:ext cx="10168128" cy="4009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8650" lvl="1" indent="-1714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7ECA8D-581B-4400-A723-FCC1866C2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399" y="1219647"/>
            <a:ext cx="4731601" cy="53719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8B9370-E59D-47BB-A20A-C70D450EF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4" y="1874226"/>
            <a:ext cx="987638" cy="4938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A2214D-FC59-4A28-A57B-E2BA4655D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09" y="5248958"/>
            <a:ext cx="3581401" cy="140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1329C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988</TotalTime>
  <Words>674</Words>
  <Application>Microsoft Office PowerPoint</Application>
  <PresentationFormat>Widescreen</PresentationFormat>
  <Paragraphs>121</Paragraphs>
  <Slides>41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Arial Black</vt:lpstr>
      <vt:lpstr>Calibri</vt:lpstr>
      <vt:lpstr>Calibri Light</vt:lpstr>
      <vt:lpstr>Verdana</vt:lpstr>
      <vt:lpstr>Wingdings</vt:lpstr>
      <vt:lpstr>Office Theme</vt:lpstr>
      <vt:lpstr>Historically Underutilize Business (HUB)</vt:lpstr>
      <vt:lpstr> Agenda</vt:lpstr>
      <vt:lpstr> HSP OVERVIEW  (TGC §2161 and 34 TAC §20.285)</vt:lpstr>
      <vt:lpstr> HSP OVERVIEW  (TGC §2161 and 34 TAC §20.285)</vt:lpstr>
      <vt:lpstr> HSP OVERVIEW  (TGC §2161 and 34 TAC §20.285)</vt:lpstr>
      <vt:lpstr>HSP Quick Checklist </vt:lpstr>
      <vt:lpstr>Types of Methods to Achieving HUB Compliance</vt:lpstr>
      <vt:lpstr>Method 1: All HUBs </vt:lpstr>
      <vt:lpstr>Method 1: All HUBs </vt:lpstr>
      <vt:lpstr>Method 1: All HUBs </vt:lpstr>
      <vt:lpstr>Method 1: All HUBs </vt:lpstr>
      <vt:lpstr>Method 1: All HUBs </vt:lpstr>
      <vt:lpstr>Method 1: All HUBs </vt:lpstr>
      <vt:lpstr>Types of Methods to Achieving HUB Compliance</vt:lpstr>
      <vt:lpstr>Method 2: Meet the Goal </vt:lpstr>
      <vt:lpstr>Method 2: Meet the Goal </vt:lpstr>
      <vt:lpstr>Method 2: Meet the Goal </vt:lpstr>
      <vt:lpstr>Method 2: Meet the Goal </vt:lpstr>
      <vt:lpstr>Method 2: Meet the Goal </vt:lpstr>
      <vt:lpstr>Method 2: Meet the Goal </vt:lpstr>
      <vt:lpstr>Method 2: Meet the Goal </vt:lpstr>
      <vt:lpstr>Types of Methods to Achieving HUB Compliance</vt:lpstr>
      <vt:lpstr>Method 3: Good Faith Effort </vt:lpstr>
      <vt:lpstr>Method 3: Good Faith Effort </vt:lpstr>
      <vt:lpstr>Method 3: Good Faith Effort </vt:lpstr>
      <vt:lpstr>Method 3: Good Faith Effort </vt:lpstr>
      <vt:lpstr>Method 3: Good Faith Effort </vt:lpstr>
      <vt:lpstr>Method 3: Good Faith Effort </vt:lpstr>
      <vt:lpstr>Method 3: Good Faith Effort </vt:lpstr>
      <vt:lpstr>Method 3: Good Faith Effort </vt:lpstr>
      <vt:lpstr>Method 3: Good Faith Effort </vt:lpstr>
      <vt:lpstr>Types of Methods to Achieving HUB Compliance</vt:lpstr>
      <vt:lpstr>Method 4: Self-Performing </vt:lpstr>
      <vt:lpstr>Method 4: Self-Performing </vt:lpstr>
      <vt:lpstr>Method 4: Self-Performing </vt:lpstr>
      <vt:lpstr>Method 4: Self-Performing </vt:lpstr>
      <vt:lpstr>Method 4: Self-Performing </vt:lpstr>
      <vt:lpstr>CPA’s Commodity Book</vt:lpstr>
      <vt:lpstr>CMBL Searching</vt:lpstr>
      <vt:lpstr>PARs (Progress Assessment Reports)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Historically Underutilize Business (HUB) Staff Training</dc:title>
  <dc:creator>Yolanda Strey</dc:creator>
  <cp:lastModifiedBy>Yolanda Strey</cp:lastModifiedBy>
  <cp:revision>86</cp:revision>
  <dcterms:created xsi:type="dcterms:W3CDTF">2021-04-15T03:08:38Z</dcterms:created>
  <dcterms:modified xsi:type="dcterms:W3CDTF">2021-04-27T14:26:52Z</dcterms:modified>
</cp:coreProperties>
</file>